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69;&#1082;&#1086;&#1085;&#1086;&#1084;&#1110;&#1089;&#1090;\&#1058;&#1040;&#1056;&#1048;&#1060;\&#1058;&#1072;&#1088;&#1080;&#1092;%202021\&#1042;&#1086;&#1076;&#1072;\&#1058;&#1072;&#1088;&#1080;&#1092;%20&#1056;&#1078;&#1072;&#1074;&#1095;&#1080;&#1082;%202021\&#1090;&#1072;&#1088;&#1080;&#1092;%20&#1056;&#1078;&#1072;&#1074;&#1095;&#1080;&#1082;%20202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69;&#1082;&#1086;&#1085;&#1086;&#1084;&#1110;&#1089;&#1090;\&#1058;&#1040;&#1056;&#1048;&#1060;\&#1058;&#1072;&#1088;&#1080;&#1092;%202021\&#1042;&#1086;&#1076;&#1072;\&#1058;&#1072;&#1088;&#1080;&#1092;%20&#1043;&#1088;&#1091;&#1096;&#1080;&#1085;&#1086;%202021\&#1090;&#1072;&#1088;&#1080;&#1092;%20&#1043;&#1088;&#1091;&#1096;&#1080;&#1085;&#1086;%202021%20-%20&#1088;&#1077;&#1076;&#1072;&#1082;&#1090;&#1080;&#1088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69;&#1082;&#1086;&#1085;&#1086;&#1084;&#1110;&#1089;&#1090;\&#1058;&#1040;&#1056;&#1048;&#1060;\&#1058;&#1072;&#1088;&#1080;&#1092;%202021\&#1042;&#1086;&#1076;&#1072;\&#1076;&#1083;&#1103;%20&#1087;&#1088;&#1077;&#1079;&#1077;&#1085;&#1090;&#1072;&#1094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35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353742457890269"/>
          <c:y val="0.1871528256334892"/>
          <c:w val="0.75145715177211236"/>
          <c:h val="0.72743750722735645"/>
        </c:manualLayout>
      </c:layout>
      <c:pie3DChart>
        <c:varyColors val="1"/>
        <c:ser>
          <c:idx val="0"/>
          <c:order val="0"/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Lbls>
            <c:dLbl>
              <c:idx val="0"/>
              <c:layout>
                <c:manualLayout>
                  <c:x val="0"/>
                  <c:y val="-0.28205916998687042"/>
                </c:manualLayout>
              </c:layout>
              <c:tx>
                <c:rich>
                  <a:bodyPr/>
                  <a:lstStyle/>
                  <a:p>
                    <a:r>
                      <a:rPr lang="uk-UA" sz="1000" noProof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Покупна вода 44,4</a:t>
                    </a:r>
                    <a:r>
                      <a:rPr lang="uk-UA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175279056537359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uk-UA" sz="1000" noProof="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Електро</a:t>
                    </a:r>
                    <a:r>
                      <a:rPr lang="uk-UA" sz="1000" noProof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енергія 2,1</a:t>
                    </a:r>
                    <a:r>
                      <a:rPr lang="uk-UA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3986013986013987"/>
                  <c:y val="-6.6693630354399134E-3"/>
                </c:manualLayout>
              </c:layout>
              <c:tx>
                <c:rich>
                  <a:bodyPr/>
                  <a:lstStyle/>
                  <a:p>
                    <a:r>
                      <a:rPr lang="uk-UA" sz="1000" noProof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Матеріальні</a:t>
                    </a:r>
                    <a:r>
                      <a:rPr lang="uk-UA" sz="1000" baseline="0" noProof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витрати</a:t>
                    </a:r>
                    <a:r>
                      <a:rPr lang="uk-UA" sz="1000" noProof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24,7</a:t>
                    </a:r>
                    <a:r>
                      <a:rPr lang="uk-UA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9.3244433982863761E-3"/>
                </c:manualLayout>
              </c:layout>
              <c:tx>
                <c:rich>
                  <a:bodyPr/>
                  <a:lstStyle/>
                  <a:p>
                    <a:r>
                      <a:rPr lang="uk-UA" sz="1000" noProof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Оплата праці 11,0</a:t>
                    </a:r>
                    <a:r>
                      <a:rPr lang="uk-UA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9564034689136559E-2"/>
                  <c:y val="-5.249988772727484E-2"/>
                </c:manualLayout>
              </c:layout>
              <c:tx>
                <c:rich>
                  <a:bodyPr/>
                  <a:lstStyle/>
                  <a:p>
                    <a:r>
                      <a:rPr lang="uk-UA" sz="1000" noProof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ЕСВ 2,4</a:t>
                    </a:r>
                    <a:r>
                      <a:rPr lang="uk-UA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21975019730925244"/>
                  <c:y val="-0.11269917764441019"/>
                </c:manualLayout>
              </c:layout>
              <c:tx>
                <c:rich>
                  <a:bodyPr/>
                  <a:lstStyle/>
                  <a:p>
                    <a:r>
                      <a:rPr lang="uk-UA" sz="1000" noProof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Амортизація </a:t>
                    </a:r>
                    <a:r>
                      <a:rPr lang="uk-UA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13,1%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4450371608410864E-2"/>
                  <c:y val="-3.0236206327845648E-2"/>
                </c:manualLayout>
              </c:layout>
              <c:tx>
                <c:rich>
                  <a:bodyPr/>
                  <a:lstStyle/>
                  <a:p>
                    <a:r>
                      <a:rPr lang="uk-UA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</a:t>
                    </a:r>
                    <a:r>
                      <a:rPr lang="uk-UA" sz="1000" noProof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одаток </a:t>
                    </a:r>
                    <a:r>
                      <a:rPr lang="uk-UA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 </a:t>
                    </a:r>
                    <a:r>
                      <a:rPr lang="uk-UA" sz="1000" noProof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прибуток </a:t>
                    </a:r>
                    <a:r>
                      <a:rPr lang="uk-UA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0,4%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19043916914669548"/>
                  <c:y val="-2.8573021406150069E-2"/>
                </c:manualLayout>
              </c:layout>
              <c:tx>
                <c:rich>
                  <a:bodyPr/>
                  <a:lstStyle/>
                  <a:p>
                    <a:r>
                      <a:rPr lang="uk-UA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</a:t>
                    </a:r>
                    <a:r>
                      <a:rPr lang="uk-UA" sz="1000" noProof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рибуток </a:t>
                    </a:r>
                    <a:r>
                      <a:rPr lang="uk-UA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(обігові </a:t>
                    </a:r>
                    <a:r>
                      <a:rPr lang="uk-UA" sz="1000" noProof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кошти) 1,9</a:t>
                    </a:r>
                    <a:r>
                      <a:rPr lang="uk-UA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uk-UA" noProof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('СОБ-ТЬ_ВОДА'!$B$23;'СОБ-ТЬ_ВОДА'!$B$25;'СОБ-ТЬ_ВОДА'!$B$26;'СОБ-ТЬ_ВОДА'!$B$27;'СОБ-ТЬ_ВОДА'!$B$29;'СОБ-ТЬ_ВОДА'!$B$30;'СОБ-ТЬ_ВОДА'!$B$45;'СОБ-ТЬ_ВОДА'!$B$50)</c:f>
              <c:strCache>
                <c:ptCount val="8"/>
                <c:pt idx="0">
                  <c:v>покупна вода</c:v>
                </c:pt>
                <c:pt idx="1">
                  <c:v>електроенергія</c:v>
                </c:pt>
                <c:pt idx="2">
                  <c:v>інші прямі матеріальні витрати</c:v>
                </c:pt>
                <c:pt idx="3">
                  <c:v>прямі витрати на оплату праці</c:v>
                </c:pt>
                <c:pt idx="4">
                  <c:v>єдиний внесок на загальнообов'язкове державне соціальне страхування працівників</c:v>
                </c:pt>
                <c:pt idx="5">
                  <c:v>амортизація виробничих основних засобів та нематеріальних активів, безпосередньо пов'язаних з  наданням послуги</c:v>
                </c:pt>
                <c:pt idx="6">
                  <c:v>податок на прибуток</c:v>
                </c:pt>
                <c:pt idx="7">
                  <c:v>інше використання  прибутку (обігові кошти)</c:v>
                </c:pt>
              </c:strCache>
            </c:strRef>
          </c:cat>
          <c:val>
            <c:numRef>
              <c:f>('СОБ-ТЬ_ВОДА'!$J$23;'СОБ-ТЬ_ВОДА'!$J$25;'СОБ-ТЬ_ВОДА'!$J$26;'СОБ-ТЬ_ВОДА'!$J$27;'СОБ-ТЬ_ВОДА'!$J$29;'СОБ-ТЬ_ВОДА'!$J$30;'СОБ-ТЬ_ВОДА'!$J$45;'СОБ-ТЬ_ВОДА'!$J$50)</c:f>
              <c:numCache>
                <c:formatCode>0.00</c:formatCode>
                <c:ptCount val="8"/>
                <c:pt idx="0">
                  <c:v>343.77875</c:v>
                </c:pt>
                <c:pt idx="1">
                  <c:v>16.351002122330513</c:v>
                </c:pt>
                <c:pt idx="2">
                  <c:v>191.05811</c:v>
                </c:pt>
                <c:pt idx="3">
                  <c:v>84.928665600000002</c:v>
                </c:pt>
                <c:pt idx="4">
                  <c:v>18.684306432</c:v>
                </c:pt>
                <c:pt idx="5" formatCode="#,##0.00">
                  <c:v>101.31622999999999</c:v>
                </c:pt>
                <c:pt idx="6">
                  <c:v>2.7220214309555892</c:v>
                </c:pt>
                <c:pt idx="7">
                  <c:v>15.122341283086609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uk-UA" sz="1000" b="0" i="0" u="none" strike="noStrike" baseline="0" noProof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16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39907315631926"/>
          <c:y val="0.11342604766949418"/>
          <c:w val="0.73515202386771561"/>
          <c:h val="0.69804371104926344"/>
        </c:manualLayout>
      </c:layout>
      <c:pie3DChart>
        <c:varyColors val="1"/>
        <c:ser>
          <c:idx val="0"/>
          <c:order val="0"/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-6.3431598520736529E-2"/>
                  <c:y val="0.12182593647239733"/>
                </c:manualLayout>
              </c:layout>
              <c:tx>
                <c:rich>
                  <a:bodyPr/>
                  <a:lstStyle/>
                  <a:p>
                    <a:r>
                      <a:rPr lang="uk-UA" sz="1000" noProof="0" dirty="0" err="1" smtClean="0"/>
                      <a:t>Електро</a:t>
                    </a:r>
                    <a:r>
                      <a:rPr lang="uk-UA" sz="1000" noProof="0" dirty="0" smtClean="0"/>
                      <a:t> енергія 32,9%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474863272938207E-2"/>
                  <c:y val="-0.18912486668333908"/>
                </c:manualLayout>
              </c:layout>
              <c:tx>
                <c:rich>
                  <a:bodyPr/>
                  <a:lstStyle/>
                  <a:p>
                    <a:r>
                      <a:rPr lang="uk-UA" sz="1000" noProof="0" dirty="0" smtClean="0"/>
                      <a:t>Матеріальні витрати 6,3%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645179156949927"/>
                  <c:y val="-1.1033843201360125E-3"/>
                </c:manualLayout>
              </c:layout>
              <c:tx>
                <c:rich>
                  <a:bodyPr/>
                  <a:lstStyle/>
                  <a:p>
                    <a:r>
                      <a:rPr lang="uk-UA" sz="1000" noProof="0" dirty="0" smtClean="0"/>
                      <a:t>Оплата праці 36,7%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016202145528372E-2"/>
                  <c:y val="-0.12117335119356201"/>
                </c:manualLayout>
              </c:layout>
              <c:tx>
                <c:rich>
                  <a:bodyPr/>
                  <a:lstStyle/>
                  <a:p>
                    <a:r>
                      <a:rPr lang="uk-UA" sz="1000" noProof="0" dirty="0" smtClean="0"/>
                      <a:t>ЕСВ 8,1%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8686932299210221E-2"/>
                  <c:y val="2.2762489369550384E-2"/>
                </c:manualLayout>
              </c:layout>
              <c:tx>
                <c:rich>
                  <a:bodyPr/>
                  <a:lstStyle/>
                  <a:p>
                    <a:r>
                      <a:rPr lang="uk-UA" sz="1000" noProof="0" dirty="0" smtClean="0"/>
                      <a:t>Рентна плата  13,7%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5798560130542391"/>
                  <c:y val="6.1181300998877655E-2"/>
                </c:manualLayout>
              </c:layout>
              <c:tx>
                <c:rich>
                  <a:bodyPr/>
                  <a:lstStyle/>
                  <a:p>
                    <a:r>
                      <a:rPr lang="uk-UA" sz="1000" noProof="0" dirty="0" smtClean="0"/>
                      <a:t>Податок </a:t>
                    </a:r>
                    <a:r>
                      <a:rPr lang="uk-UA" sz="1000" noProof="0" dirty="0"/>
                      <a:t>на </a:t>
                    </a:r>
                    <a:r>
                      <a:rPr lang="uk-UA" sz="1000" noProof="0" dirty="0" smtClean="0"/>
                      <a:t>прибуток  0,4%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21264932004658618"/>
                  <c:y val="3.1272573493660367E-2"/>
                </c:manualLayout>
              </c:layout>
              <c:tx>
                <c:rich>
                  <a:bodyPr/>
                  <a:lstStyle/>
                  <a:p>
                    <a:r>
                      <a:rPr lang="uk-UA" sz="1000" noProof="0" dirty="0" smtClean="0"/>
                      <a:t>Прибуток </a:t>
                    </a:r>
                    <a:r>
                      <a:rPr lang="uk-UA" sz="1000" noProof="0" dirty="0"/>
                      <a:t>(обігові кошти</a:t>
                    </a:r>
                    <a:r>
                      <a:rPr lang="uk-UA" sz="1000" noProof="0" dirty="0" smtClean="0"/>
                      <a:t>) 1,9%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uk-UA" sz="1000" noProof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('СОБ-ТЬ_ВОДА'!$B$25:$B$27;'СОБ-ТЬ_ВОДА'!$B$29;'СОБ-ТЬ_ВОДА'!$B$35;'СОБ-ТЬ_ВОДА'!$B$45;'СОБ-ТЬ_ВОДА'!$B$50)</c:f>
              <c:strCache>
                <c:ptCount val="7"/>
                <c:pt idx="0">
                  <c:v>електроенергія</c:v>
                </c:pt>
                <c:pt idx="1">
                  <c:v>інші прямі матеріальні витрати</c:v>
                </c:pt>
                <c:pt idx="2">
                  <c:v>прямі витрати на оплату праці</c:v>
                </c:pt>
                <c:pt idx="3">
                  <c:v>єдиний внесок на загальнообов'язкове державне соціальне страхування працівників</c:v>
                </c:pt>
                <c:pt idx="4">
                  <c:v>Інші операційні витрати</c:v>
                </c:pt>
                <c:pt idx="5">
                  <c:v>податок на прибуток</c:v>
                </c:pt>
                <c:pt idx="6">
                  <c:v>інше використання  прибутку (обігові кошти)</c:v>
                </c:pt>
              </c:strCache>
            </c:strRef>
          </c:cat>
          <c:val>
            <c:numRef>
              <c:f>('СОБ-ТЬ_ВОДА'!$J$25:$J$27;'СОБ-ТЬ_ВОДА'!$J$29;'СОБ-ТЬ_ВОДА'!$J$35;'СОБ-ТЬ_ВОДА'!$J$45;'СОБ-ТЬ_ВОДА'!$J$50)</c:f>
              <c:numCache>
                <c:formatCode>0.00</c:formatCode>
                <c:ptCount val="7"/>
                <c:pt idx="0">
                  <c:v>76.241799701430011</c:v>
                </c:pt>
                <c:pt idx="1">
                  <c:v>14.48743</c:v>
                </c:pt>
                <c:pt idx="2">
                  <c:v>84.928665600000002</c:v>
                </c:pt>
                <c:pt idx="3">
                  <c:v>18.684306432</c:v>
                </c:pt>
                <c:pt idx="4">
                  <c:v>31.777560000000001</c:v>
                </c:pt>
                <c:pt idx="5">
                  <c:v>0.81403114224034812</c:v>
                </c:pt>
                <c:pt idx="6">
                  <c:v>4.5223952346686005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19685039370078"/>
          <c:y val="0.14399314668999708"/>
          <c:w val="0.82624759405074366"/>
          <c:h val="0.68910104986876641"/>
        </c:manualLayout>
      </c:layout>
      <c:bar3DChart>
        <c:barDir val="col"/>
        <c:grouping val="stacked"/>
        <c:varyColors val="0"/>
        <c:ser>
          <c:idx val="0"/>
          <c:order val="0"/>
          <c:spPr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Lbls>
            <c:dLbl>
              <c:idx val="0"/>
              <c:layout>
                <c:manualLayout>
                  <c:x val="2.3322094190792217E-2"/>
                  <c:y val="-0.317995754262030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22111589278341E-2"/>
                  <c:y val="-0.347144065090454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Лист1!$B$7:$B$8</c:f>
              <c:strCache>
                <c:ptCount val="2"/>
                <c:pt idx="0">
                  <c:v>діючий тариф</c:v>
                </c:pt>
                <c:pt idx="1">
                  <c:v>запропонований тариф </c:v>
                </c:pt>
              </c:strCache>
            </c:strRef>
          </c:cat>
          <c:val>
            <c:numRef>
              <c:f>Лист1!$C$7:$C$8</c:f>
              <c:numCache>
                <c:formatCode>#,##0.00</c:formatCode>
                <c:ptCount val="2"/>
                <c:pt idx="0">
                  <c:v>12</c:v>
                </c:pt>
                <c:pt idx="1">
                  <c:v>13.84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348800"/>
        <c:axId val="28350336"/>
        <c:axId val="0"/>
      </c:bar3DChart>
      <c:catAx>
        <c:axId val="28348800"/>
        <c:scaling>
          <c:orientation val="minMax"/>
        </c:scaling>
        <c:delete val="0"/>
        <c:axPos val="b"/>
        <c:majorTickMark val="out"/>
        <c:minorTickMark val="none"/>
        <c:tickLblPos val="nextTo"/>
        <c:crossAx val="28350336"/>
        <c:crosses val="autoZero"/>
        <c:auto val="1"/>
        <c:lblAlgn val="ctr"/>
        <c:lblOffset val="100"/>
        <c:noMultiLvlLbl val="0"/>
      </c:catAx>
      <c:valAx>
        <c:axId val="28350336"/>
        <c:scaling>
          <c:orientation val="minMax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extTo"/>
        <c:crossAx val="283488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100029163021291E-2"/>
          <c:y val="0.14399314668999708"/>
          <c:w val="0.92069201606209483"/>
          <c:h val="0.57798993875765525"/>
        </c:manualLayout>
      </c:layout>
      <c:bar3DChart>
        <c:barDir val="col"/>
        <c:grouping val="stacked"/>
        <c:varyColors val="0"/>
        <c:ser>
          <c:idx val="0"/>
          <c:order val="0"/>
          <c:spPr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metal">
                <a:bevelT/>
              </a:sp3d>
            </c:spPr>
          </c:dPt>
          <c:dLbls>
            <c:dLbl>
              <c:idx val="0"/>
              <c:layout>
                <c:manualLayout>
                  <c:x val="5.2707001368418691E-3"/>
                  <c:y val="-0.262668992723214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26210826210826E-2"/>
                  <c:y val="-0.290918006506671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675213675213675E-2"/>
                  <c:y val="-0.307385229540918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8376068376068376E-3"/>
                  <c:y val="-0.295409495968692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Лист1!$B$13:$B$16</c:f>
              <c:strCache>
                <c:ptCount val="4"/>
                <c:pt idx="0">
                  <c:v>населення</c:v>
                </c:pt>
                <c:pt idx="1">
                  <c:v>бюдж. орг.</c:v>
                </c:pt>
                <c:pt idx="2">
                  <c:v>інші </c:v>
                </c:pt>
                <c:pt idx="3">
                  <c:v>запропонований тариф </c:v>
                </c:pt>
              </c:strCache>
            </c:strRef>
          </c:cat>
          <c:val>
            <c:numRef>
              <c:f>Лист1!$C$13:$C$16</c:f>
              <c:numCache>
                <c:formatCode>General</c:formatCode>
                <c:ptCount val="4"/>
                <c:pt idx="0" formatCode="#,##0.00">
                  <c:v>19.64</c:v>
                </c:pt>
                <c:pt idx="1">
                  <c:v>21.61</c:v>
                </c:pt>
                <c:pt idx="2">
                  <c:v>24.55</c:v>
                </c:pt>
                <c:pt idx="3" formatCode="#,##0.00">
                  <c:v>23.56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801280"/>
        <c:axId val="28815360"/>
        <c:axId val="0"/>
      </c:bar3DChart>
      <c:catAx>
        <c:axId val="28801280"/>
        <c:scaling>
          <c:orientation val="minMax"/>
        </c:scaling>
        <c:delete val="0"/>
        <c:axPos val="b"/>
        <c:majorTickMark val="out"/>
        <c:minorTickMark val="none"/>
        <c:tickLblPos val="nextTo"/>
        <c:crossAx val="28815360"/>
        <c:crosses val="autoZero"/>
        <c:auto val="1"/>
        <c:lblAlgn val="ctr"/>
        <c:lblOffset val="100"/>
        <c:noMultiLvlLbl val="0"/>
      </c:catAx>
      <c:valAx>
        <c:axId val="2881536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extTo"/>
        <c:crossAx val="2880128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93AE-61E0-433C-AC05-FB35A097DB64}" type="datetimeFigureOut">
              <a:rPr lang="ru-RU" smtClean="0"/>
              <a:t>ср 05.05.21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3511-A26B-4EA7-A01B-4030A8F4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57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93AE-61E0-433C-AC05-FB35A097DB64}" type="datetimeFigureOut">
              <a:rPr lang="ru-RU" smtClean="0"/>
              <a:t>ср 05.05.21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3511-A26B-4EA7-A01B-4030A8F4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64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93AE-61E0-433C-AC05-FB35A097DB64}" type="datetimeFigureOut">
              <a:rPr lang="ru-RU" smtClean="0"/>
              <a:t>ср 05.05.21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3511-A26B-4EA7-A01B-4030A8F4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27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93AE-61E0-433C-AC05-FB35A097DB64}" type="datetimeFigureOut">
              <a:rPr lang="ru-RU" smtClean="0"/>
              <a:t>ср 05.05.21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3511-A26B-4EA7-A01B-4030A8F4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44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93AE-61E0-433C-AC05-FB35A097DB64}" type="datetimeFigureOut">
              <a:rPr lang="ru-RU" smtClean="0"/>
              <a:t>ср 05.05.21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3511-A26B-4EA7-A01B-4030A8F4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3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93AE-61E0-433C-AC05-FB35A097DB64}" type="datetimeFigureOut">
              <a:rPr lang="ru-RU" smtClean="0"/>
              <a:t>ср 05.05.21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3511-A26B-4EA7-A01B-4030A8F4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43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93AE-61E0-433C-AC05-FB35A097DB64}" type="datetimeFigureOut">
              <a:rPr lang="ru-RU" smtClean="0"/>
              <a:t>ср 05.05.21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3511-A26B-4EA7-A01B-4030A8F4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9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93AE-61E0-433C-AC05-FB35A097DB64}" type="datetimeFigureOut">
              <a:rPr lang="ru-RU" smtClean="0"/>
              <a:t>ср 05.05.21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3511-A26B-4EA7-A01B-4030A8F4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23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93AE-61E0-433C-AC05-FB35A097DB64}" type="datetimeFigureOut">
              <a:rPr lang="ru-RU" smtClean="0"/>
              <a:t>ср 05.05.21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3511-A26B-4EA7-A01B-4030A8F4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26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93AE-61E0-433C-AC05-FB35A097DB64}" type="datetimeFigureOut">
              <a:rPr lang="ru-RU" smtClean="0"/>
              <a:t>ср 05.05.21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3511-A26B-4EA7-A01B-4030A8F4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67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93AE-61E0-433C-AC05-FB35A097DB64}" type="datetimeFigureOut">
              <a:rPr lang="ru-RU" smtClean="0"/>
              <a:t>ср 05.05.21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3511-A26B-4EA7-A01B-4030A8F4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2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A93AE-61E0-433C-AC05-FB35A097DB64}" type="datetimeFigureOut">
              <a:rPr lang="ru-RU" smtClean="0"/>
              <a:t>ср 05.05.21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A3511-A26B-4EA7-A01B-4030A8F4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0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Autofit/>
          </a:bodyPr>
          <a:lstStyle/>
          <a:p>
            <a:r>
              <a:rPr lang="uk-UA" sz="3600" b="1" dirty="0" smtClean="0"/>
              <a:t>Тариф на послугу </a:t>
            </a:r>
            <a:br>
              <a:rPr lang="uk-UA" sz="3600" b="1" dirty="0" smtClean="0"/>
            </a:br>
            <a:r>
              <a:rPr lang="uk-UA" sz="3600" b="1" dirty="0" smtClean="0"/>
              <a:t>з централізованого водопостачання сіл Ржавчик, Грушине, Караченців</a:t>
            </a:r>
            <a:endParaRPr lang="uk-UA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59" y="2636912"/>
            <a:ext cx="4507185" cy="321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5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чинники зміни тарифу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374" y="980729"/>
            <a:ext cx="4320480" cy="3600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села Ржавчик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476684" y="980728"/>
            <a:ext cx="4464496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сіл Грушине, Караченців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46374" y="1340768"/>
            <a:ext cx="4125626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здороження покупної води на 16,6%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зв'язку з веденням станції доочистки води  збільшились витрати на: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амортизацію в 2,1 рази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з'явились витрати на електроенергію в сумі 16,35 тис. грн.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виключені витрати на оренду водогону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258" y="2980286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Річний план надання послуги з централізованого  водопостачання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88853" y="3740855"/>
            <a:ext cx="4320480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села Ржавчик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88853" y="4293096"/>
            <a:ext cx="4125626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тис. куб. м.</a:t>
            </a:r>
          </a:p>
          <a:p>
            <a:pPr marL="0" indent="0">
              <a:spcBef>
                <a:spcPts val="0"/>
              </a:spcBef>
              <a:buNone/>
            </a:pP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Підйом всього  (покупна вода)	68,075</a:t>
            </a:r>
          </a:p>
          <a:p>
            <a:pPr marL="0" indent="0">
              <a:spcBef>
                <a:spcPts val="0"/>
              </a:spcBef>
              <a:buNone/>
            </a:pP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 води технологічні		0,966</a:t>
            </a:r>
          </a:p>
          <a:p>
            <a:pPr marL="0" indent="0">
              <a:spcBef>
                <a:spcPts val="0"/>
              </a:spcBef>
              <a:buNone/>
            </a:pP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Подано воду в мережу		67,109</a:t>
            </a:r>
          </a:p>
          <a:p>
            <a:pPr marL="0" indent="0">
              <a:spcBef>
                <a:spcPts val="0"/>
              </a:spcBef>
              <a:buNone/>
            </a:pP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 реалізації води усього	67,109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499024" y="3736275"/>
            <a:ext cx="4464496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сіл Грушине, Караченців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589047" y="4221088"/>
            <a:ext cx="4125626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тис. куб. м.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uk-UA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Підйом всього 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14,851</a:t>
            </a:r>
            <a:endParaRPr lang="uk-UA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 води технологічні		0,391</a:t>
            </a:r>
          </a:p>
          <a:p>
            <a:pPr marL="0" indent="0">
              <a:spcBef>
                <a:spcPts val="0"/>
              </a:spcBef>
              <a:buNone/>
            </a:pP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 води 			2,670</a:t>
            </a:r>
            <a:endParaRPr lang="uk-UA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Подано воду в мережу		11,790</a:t>
            </a:r>
          </a:p>
          <a:p>
            <a:pPr marL="0" indent="0">
              <a:spcBef>
                <a:spcPts val="0"/>
              </a:spcBef>
              <a:buNone/>
            </a:pP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 реалізації води усього	11,790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668459" y="1337645"/>
            <a:ext cx="4125626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здороження вартості електроенергії  на 26,3%</a:t>
            </a:r>
          </a:p>
          <a:p>
            <a:pPr marL="0" indent="0">
              <a:spcBef>
                <a:spcPts val="0"/>
              </a:spcBef>
              <a:buNone/>
            </a:pPr>
            <a:endParaRPr lang="uk-U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розрахунку тарифу врахований фактичний об’єм реалізації води 11,790 тис. куб. м. (в діючому тарифі об’єм реалізації складає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37,770 тис. куб. 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м)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95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тарифу </a:t>
            </a:r>
            <a:b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централізоване водопостачання тис. грн. (без ПДВ)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12086"/>
            <a:ext cx="3610744" cy="3693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села Ржавчик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36908" y="4149080"/>
            <a:ext cx="4248472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 витрат	773,96 тис. грн. 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покупна вода	343,78 тис. грн.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електроенергія 	16,35 тис. грн.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матеріальні витрати	191,06 тис .грн.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оплата праці 	84,93 тис. грн.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 контролер)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ЕСВ		18,68 тис. грн.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амортизація		101,32 тис. грн.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податок на прибуток	2,72 тис. грн.	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обігові кошти 	15,12 тис. грн.</a:t>
            </a:r>
          </a:p>
          <a:p>
            <a:pPr marL="0" indent="0">
              <a:spcBef>
                <a:spcPts val="0"/>
              </a:spcBef>
              <a:buNone/>
            </a:pPr>
            <a:endParaRPr lang="uk-UA" sz="11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 773,96 : 67,109  = 11,53 х 20% (ПДВ) = 13,84 грн.</a:t>
            </a:r>
            <a:endParaRPr lang="uk-UA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36096" y="1124744"/>
            <a:ext cx="2613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сіл Грушине, Караченців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19991" y="4161188"/>
            <a:ext cx="4320480" cy="16440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 витрат		231,46 тис. грн.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електроенергія 		76,24 тис. грн.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матеріальні витрати		14,49 тис. грн.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оплата праці 		84,93 тис. грн.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контролер)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ЕСВ			18,68 тис. грн.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рентна плата		31,78 тис. грн.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обігові кошти		4,52 тис. грн.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податок на прибуток		0,81 тис. грн.</a:t>
            </a:r>
            <a:endParaRPr lang="uk-UA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sz="11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 231,46 </a:t>
            </a:r>
            <a:r>
              <a:rPr lang="uk-UA" sz="1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1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11,790  </a:t>
            </a:r>
            <a:r>
              <a:rPr lang="uk-UA" sz="1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uk-UA" sz="1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19,63 </a:t>
            </a:r>
            <a:r>
              <a:rPr lang="uk-UA" sz="1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20% (ПДВ) = </a:t>
            </a:r>
            <a:r>
              <a:rPr lang="uk-UA" sz="1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23,56 </a:t>
            </a:r>
            <a:r>
              <a:rPr lang="uk-UA" sz="1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грн.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585380" y="6048176"/>
            <a:ext cx="432048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Всього фактичних витрат		428,22 тис. грн. 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амортизація			196,76 тис. грн.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9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 428,22 </a:t>
            </a:r>
            <a:r>
              <a:rPr lang="uk-UA" sz="9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9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11,790  </a:t>
            </a:r>
            <a:r>
              <a:rPr lang="uk-UA" sz="9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uk-UA" sz="9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36,32 </a:t>
            </a:r>
            <a:r>
              <a:rPr lang="uk-UA" sz="9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20% (ПДВ) = </a:t>
            </a:r>
            <a:r>
              <a:rPr lang="uk-UA" sz="9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43,58 </a:t>
            </a:r>
            <a:r>
              <a:rPr lang="uk-UA" sz="9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uk-UA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161182"/>
              </p:ext>
            </p:extLst>
          </p:nvPr>
        </p:nvGraphicFramePr>
        <p:xfrm>
          <a:off x="251521" y="1381418"/>
          <a:ext cx="4176463" cy="2767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023694"/>
              </p:ext>
            </p:extLst>
          </p:nvPr>
        </p:nvGraphicFramePr>
        <p:xfrm>
          <a:off x="4466697" y="1520184"/>
          <a:ext cx="4427068" cy="279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59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548680"/>
            <a:ext cx="3754760" cy="1143000"/>
          </a:xfrm>
        </p:spPr>
        <p:txBody>
          <a:bodyPr>
            <a:normAutofit fontScale="90000"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 на послугу з централізованого водопостачання сіл Грушине і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Караченців</a:t>
            </a:r>
            <a:b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грн. (з ПДВ) за 1 куб. м.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9944" y="413048"/>
            <a:ext cx="37547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 на послугу з централізованого водопостачання села Ржавчик </a:t>
            </a:r>
          </a:p>
          <a:p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грн. (з ПДВ) за 1 куб. м.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7504" y="4797152"/>
            <a:ext cx="37547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uk-UA" sz="1800" b="1" dirty="0" smtClean="0"/>
              <a:t> на 15,3%</a:t>
            </a:r>
            <a:endParaRPr lang="ru-RU" sz="1800" b="1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427984" y="4948413"/>
            <a:ext cx="37547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uk-UA" sz="1800" b="1" dirty="0" smtClean="0"/>
              <a:t> на:</a:t>
            </a:r>
          </a:p>
          <a:p>
            <a:pPr algn="l"/>
            <a:r>
              <a:rPr lang="uk-UA" sz="1800" b="1" dirty="0" smtClean="0"/>
              <a:t>населення		 20,0%</a:t>
            </a:r>
          </a:p>
          <a:p>
            <a:pPr algn="l"/>
            <a:r>
              <a:rPr lang="uk-UA" sz="1800" b="1" dirty="0" smtClean="0"/>
              <a:t>бюджетних організацій	 9,0%</a:t>
            </a:r>
          </a:p>
          <a:p>
            <a:pPr algn="l"/>
            <a:r>
              <a:rPr lang="uk-UA" sz="1800" b="1" dirty="0"/>
              <a:t>і</a:t>
            </a:r>
            <a:r>
              <a:rPr lang="uk-UA" sz="1800" b="1" dirty="0" smtClean="0"/>
              <a:t>нші			</a:t>
            </a:r>
            <a:r>
              <a:rPr lang="uk-UA" sz="1800" b="1" dirty="0"/>
              <a:t>-</a:t>
            </a:r>
            <a:r>
              <a:rPr lang="uk-UA" sz="1800" b="1" dirty="0" smtClean="0"/>
              <a:t>4,0%</a:t>
            </a:r>
            <a:endParaRPr lang="ru-RU" sz="1800" b="1" dirty="0"/>
          </a:p>
        </p:txBody>
      </p:sp>
      <p:graphicFrame>
        <p:nvGraphicFramePr>
          <p:cNvPr id="12" name="Диаграмма 11" title="с. Ржавчик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701483"/>
              </p:ext>
            </p:extLst>
          </p:nvPr>
        </p:nvGraphicFramePr>
        <p:xfrm>
          <a:off x="251520" y="2276872"/>
          <a:ext cx="3816424" cy="2455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 title="с. Ржавчик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2870813"/>
              </p:ext>
            </p:extLst>
          </p:nvPr>
        </p:nvGraphicFramePr>
        <p:xfrm>
          <a:off x="3707904" y="1988840"/>
          <a:ext cx="5572125" cy="318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753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226</Words>
  <Application>Microsoft Office PowerPoint</Application>
  <PresentationFormat>Экран (4:3)</PresentationFormat>
  <Paragraphs>98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Тариф на послугу  з централізованого водопостачання сіл Ржавчик, Грушине, Караченців</vt:lpstr>
      <vt:lpstr>Основні чинники зміни тарифу</vt:lpstr>
      <vt:lpstr>Структура тарифу  на централізоване водопостачання тис. грн. (без ПДВ)</vt:lpstr>
      <vt:lpstr>Тариф на послугу з централізованого водопостачання сіл Грушине і Караченців грн. (з ПДВ) за 1 куб. м.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Тариф на послугу з централізованого водопостачання сіл Ржавчик, Грушино, Караченців</dc:title>
  <dc:creator>Володя</dc:creator>
  <cp:lastModifiedBy>Володя</cp:lastModifiedBy>
  <cp:revision>57</cp:revision>
  <cp:lastPrinted>2021-04-28T04:27:53Z</cp:lastPrinted>
  <dcterms:created xsi:type="dcterms:W3CDTF">2021-03-24T11:55:00Z</dcterms:created>
  <dcterms:modified xsi:type="dcterms:W3CDTF">2021-05-05T08:03:06Z</dcterms:modified>
</cp:coreProperties>
</file>